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258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>
      <p:cViewPr varScale="1">
        <p:scale>
          <a:sx n="81" d="100"/>
          <a:sy n="81" d="100"/>
        </p:scale>
        <p:origin x="-10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3BC-7DBD-4712-B73F-BA1550B5A424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DD9-86E4-4EB2-8515-96BC7B110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32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3BC-7DBD-4712-B73F-BA1550B5A424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DD9-86E4-4EB2-8515-96BC7B110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19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3BC-7DBD-4712-B73F-BA1550B5A424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DD9-86E4-4EB2-8515-96BC7B110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6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3BC-7DBD-4712-B73F-BA1550B5A424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DD9-86E4-4EB2-8515-96BC7B110AB3}" type="slidenum">
              <a:rPr lang="ru-RU" smtClean="0"/>
              <a:t>‹#›</a:t>
            </a:fld>
            <a:endParaRPr lang="ru-RU"/>
          </a:p>
        </p:txBody>
      </p:sp>
      <p:pic>
        <p:nvPicPr>
          <p:cNvPr id="2050" name="Picture 2" descr="D:\!!! ЗАГРУЗКИ\викторина ПДД\png-transparent-zebra-crossing-traffic-light-pedestrian-crossing-a-traffic-light-lights-hand-street-light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5" t="13122" r="15458" b="26945"/>
          <a:stretch/>
        </p:blipFill>
        <p:spPr bwMode="auto">
          <a:xfrm>
            <a:off x="1403648" y="5178669"/>
            <a:ext cx="3692769" cy="167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05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3BC-7DBD-4712-B73F-BA1550B5A424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DD9-86E4-4EB2-8515-96BC7B110AB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09781"/>
            <a:ext cx="4464496" cy="218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2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3BC-7DBD-4712-B73F-BA1550B5A424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DD9-86E4-4EB2-8515-96BC7B110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08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3BC-7DBD-4712-B73F-BA1550B5A424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DD9-86E4-4EB2-8515-96BC7B110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34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3BC-7DBD-4712-B73F-BA1550B5A424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DD9-86E4-4EB2-8515-96BC7B110AB3}" type="slidenum">
              <a:rPr lang="ru-RU" smtClean="0"/>
              <a:t>‹#›</a:t>
            </a:fld>
            <a:endParaRPr lang="ru-RU"/>
          </a:p>
        </p:txBody>
      </p:sp>
      <p:pic>
        <p:nvPicPr>
          <p:cNvPr id="14338" name="Picture 2" descr="C:\Users\DEVICE\Downloads\1611402784_11-p-belii-fon-pdd-1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46636"/>
            <a:ext cx="6096000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36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3BC-7DBD-4712-B73F-BA1550B5A424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DD9-86E4-4EB2-8515-96BC7B110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80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3BC-7DBD-4712-B73F-BA1550B5A424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DD9-86E4-4EB2-8515-96BC7B110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3BC-7DBD-4712-B73F-BA1550B5A424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DDD9-86E4-4EB2-8515-96BC7B110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04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l="-1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F3BC-7DBD-4712-B73F-BA1550B5A424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3DDD9-86E4-4EB2-8515-96BC7B110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91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45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0.xml"/><Relationship Id="rId4" Type="http://schemas.openxmlformats.org/officeDocument/2006/relationships/slide" Target="slide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mp3-ogg.ru/20466-so-slovom-pohvaly-cheloveka-molodec.html" TargetMode="External"/><Relationship Id="rId13" Type="http://schemas.openxmlformats.org/officeDocument/2006/relationships/hyperlink" Target="https://w7.pngwing.com/pngs/425/471/png-transparent-cinderella-askepot-carriage-cinderella-food-disney-princess-cartoon.png" TargetMode="External"/><Relationship Id="rId18" Type="http://schemas.openxmlformats.org/officeDocument/2006/relationships/hyperlink" Target="http://cdn01.ru/files/users/images/2f/b9/2fb9e11c30523a137579f23d927ea96a.png" TargetMode="External"/><Relationship Id="rId3" Type="http://schemas.openxmlformats.org/officeDocument/2006/relationships/hyperlink" Target="https://w7.pngwing.com/pngs/219/287/png-transparent-zebra-crossing-traffic-light-pedestrian-crossing-a-traffic-light-lights-hand-street-light.png" TargetMode="External"/><Relationship Id="rId21" Type="http://schemas.openxmlformats.org/officeDocument/2006/relationships/hyperlink" Target="https://i.mycdn.me/i?r=AzEPZsRbOZEKgBhR0XGMT1Rkpi4T_6yW403K8rkfllcCWaaKTM5SRkZCeTgDn6uOyic" TargetMode="External"/><Relationship Id="rId7" Type="http://schemas.openxmlformats.org/officeDocument/2006/relationships/hyperlink" Target="https://easyen.ru/load/metodika/technologicheski_priem/videourok_sozdanie_prezentacii_s_primeneniem_tekhnologicheskogo_prijoma_universalnyj_trenazhjor/246-1-0-32015" TargetMode="External"/><Relationship Id="rId12" Type="http://schemas.openxmlformats.org/officeDocument/2006/relationships/hyperlink" Target="https://static.wixstatic.com/media/a10c46_2cfe2c9d21eb4f5194196db9b8dd6c88~mv2.png/v1/fill/w_470,h_500,al_c,usm_0.66_1.00_0.01/%D1%81%D0%B0%D0%B9%D1%82%20%D1%81%D0%B0%D0%BC%D0%BE%D0%B5%20%D0%B2%D0%B0%D0%B6%D0%BD%D0%BE%D0%B5%20%D0%9F%D0%A0%D0%9E%D0%A1%D0%A2%D0%9E%D0%9A%D0%92%D0%90%D0%A8%D0%98%D0%9D%D0%9E%201.png" TargetMode="External"/><Relationship Id="rId17" Type="http://schemas.openxmlformats.org/officeDocument/2006/relationships/hyperlink" Target="https://cs11.pikabu.ru/post_img/2019/05/09/7/og_og_1557401578240446173.jpg" TargetMode="External"/><Relationship Id="rId25" Type="http://schemas.openxmlformats.org/officeDocument/2006/relationships/hyperlink" Target="https://dorznak196.ru/wp-content/uploads/2020/03/6.6.png" TargetMode="External"/><Relationship Id="rId2" Type="http://schemas.openxmlformats.org/officeDocument/2006/relationships/hyperlink" Target="https://kartinkin.com/uploads/posts/2021-01/1611402760_6-p-belii-fon-pdd-7.jpg" TargetMode="External"/><Relationship Id="rId16" Type="http://schemas.openxmlformats.org/officeDocument/2006/relationships/hyperlink" Target="https://i.mycdn.me/i?r=AzEPZsRbOZEKgBhR0XGMT1RkNO_HcDolbF-rbb0Cev5fW6aKTM5SRkZCeTgDn6uOyic" TargetMode="External"/><Relationship Id="rId20" Type="http://schemas.openxmlformats.org/officeDocument/2006/relationships/hyperlink" Target="https://childage.ru/obuchenie-i-obrazovanie/nachalnaya-shkola/viktorina-po-pdd-dlya-shkolnikov-s-otvetami-1-4-klas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honoteka.org/uploads/posts/2021-05/1620308430_45-phonoteka_org-p-pravila-dorozhnogo-dvizheniya-fon-46.png" TargetMode="External"/><Relationship Id="rId11" Type="http://schemas.openxmlformats.org/officeDocument/2006/relationships/hyperlink" Target="http://andrey-eltsov.ru/wp-content/uploads/2019/08/Svetofor-deBHdr3F_7hyG_hymfhhdhd-dtnjajh-C%D0%92%D0%B5%D1%82%D0%BE%D1%84%D0%BE%D1%80-%D0%BA%D0%BE%D1%82-%D0%BB%D0%B5%D0%BE%D0%BF%D0%BE%D0%BB%D1%8C%D0%B4.gif" TargetMode="External"/><Relationship Id="rId24" Type="http://schemas.openxmlformats.org/officeDocument/2006/relationships/hyperlink" Target="https://upload.wikimedia.org/wikipedia/commons/thumb/3/33/Ontario_Rb-19.svg/1200px-Ontario_Rb-19.svg.png" TargetMode="External"/><Relationship Id="rId5" Type="http://schemas.openxmlformats.org/officeDocument/2006/relationships/hyperlink" Target="https://kartinkin.com/uploads/posts/2021-01/1611402784_11-p-belii-fon-pdd-13.jpg" TargetMode="External"/><Relationship Id="rId15" Type="http://schemas.openxmlformats.org/officeDocument/2006/relationships/hyperlink" Target="https://a.d-cd.net/3a63125s-960.jpg" TargetMode="External"/><Relationship Id="rId23" Type="http://schemas.openxmlformats.org/officeDocument/2006/relationships/hyperlink" Target="https://upload.wikimedia.org/wikipedia/commons/thumb/e/ec/Thailand_road_sign_%E0%B8%9A-52.svg/1200px-Thailand_road_sign_%E0%B8%9A-52.svg.png" TargetMode="External"/><Relationship Id="rId10" Type="http://schemas.openxmlformats.org/officeDocument/2006/relationships/hyperlink" Target="https://&#1094;&#1073;&#1089;-&#1073;&#1077;&#1083;&#1075;&#1086;&#1088;&#1086;&#1076;.&#1088;&#1092;/wp-content/uploads/2020/02/1_1-2.jpg" TargetMode="External"/><Relationship Id="rId19" Type="http://schemas.openxmlformats.org/officeDocument/2006/relationships/hyperlink" Target="https://ds05.infourok.ru/uploads/ex/0991/000f4bd0-d40302c3/img15.jpg" TargetMode="External"/><Relationship Id="rId4" Type="http://schemas.openxmlformats.org/officeDocument/2006/relationships/hyperlink" Target="https://dou35.edu42.ru/wp-content/uploads/sites/45/2020/05/pdd.png" TargetMode="External"/><Relationship Id="rId9" Type="http://schemas.openxmlformats.org/officeDocument/2006/relationships/hyperlink" Target="https://img2.freepng.ru/20180516/uvw/kisspng-traffic-light-road-signs-in-singapore-traffic-code-5afc2380cc7724.5451170615264736008375.jpg" TargetMode="External"/><Relationship Id="rId14" Type="http://schemas.openxmlformats.org/officeDocument/2006/relationships/hyperlink" Target="https://b1.culture.ru/c/219380.jpg" TargetMode="External"/><Relationship Id="rId22" Type="http://schemas.openxmlformats.org/officeDocument/2006/relationships/hyperlink" Target="https://rusdorznak.ru/Uploads/Catalog/dorozhnye/preduprezhdayushchie/1.23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228184" y="3140968"/>
            <a:ext cx="266429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772816"/>
            <a:ext cx="3672408" cy="1296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1615109"/>
            <a:ext cx="77724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1268760"/>
            <a:ext cx="5202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Летний марафон интерактивных презентаций</a:t>
            </a:r>
            <a:endParaRPr lang="ru-RU" b="1" i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95736" y="1340768"/>
            <a:ext cx="51125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19" y="3140967"/>
            <a:ext cx="2841625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5391"/>
            <a:ext cx="1563627" cy="371857"/>
          </a:xfrm>
          <a:prstGeom prst="rect">
            <a:avLst/>
          </a:prstGeom>
        </p:spPr>
      </p:pic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316416" y="630932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сведения 15">
            <a:hlinkClick r:id="rId5" action="ppaction://hlinksldjump" highlightClick="1"/>
          </p:cNvPr>
          <p:cNvSpPr/>
          <p:nvPr/>
        </p:nvSpPr>
        <p:spPr>
          <a:xfrm>
            <a:off x="8460432" y="295391"/>
            <a:ext cx="432048" cy="469313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8381074" y="764704"/>
            <a:ext cx="611181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09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7. Что </a:t>
            </a:r>
            <a:r>
              <a:rPr lang="ru-RU" sz="2400" b="1" dirty="0"/>
              <a:t>означает синий цвет на дорожных знаках</a:t>
            </a:r>
            <a:r>
              <a:rPr lang="ru-RU" sz="2400" b="1" dirty="0" smtClean="0"/>
              <a:t>?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085184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5085184"/>
            <a:ext cx="540060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0"/>
          <a:stretch/>
        </p:blipFill>
        <p:spPr bwMode="auto">
          <a:xfrm>
            <a:off x="7452320" y="4336734"/>
            <a:ext cx="3242134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55776" y="1628800"/>
            <a:ext cx="4496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То, что эти знаки относятся к категории указательных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87579" y="2529770"/>
            <a:ext cx="4316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То, что эти знаки относятся к категории запрещающих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55776" y="422108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То, что эти знаки относятся к категории </a:t>
            </a:r>
            <a:r>
              <a:rPr lang="ru-RU" b="1" dirty="0" smtClean="0"/>
              <a:t>предупреждающих.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14829" y="1340768"/>
            <a:ext cx="6373595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     То</a:t>
            </a:r>
            <a:r>
              <a:rPr lang="ru-RU" b="1" dirty="0">
                <a:solidFill>
                  <a:schemeClr val="tx1"/>
                </a:solidFill>
              </a:rPr>
              <a:t>, что эти знаки относятся к </a:t>
            </a:r>
            <a:r>
              <a:rPr lang="ru-RU" b="1" dirty="0" smtClean="0">
                <a:solidFill>
                  <a:schemeClr val="tx1"/>
                </a:solidFill>
              </a:rPr>
              <a:t>категории </a:t>
            </a:r>
          </a:p>
          <a:p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     разрешающих.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487579" y="5013176"/>
            <a:ext cx="4964741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То, </a:t>
            </a:r>
            <a:r>
              <a:rPr lang="ru-RU" b="1" dirty="0">
                <a:solidFill>
                  <a:schemeClr val="tx1"/>
                </a:solidFill>
              </a:rPr>
              <a:t>что эти знаки относятся к категории разрешающих и указательных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02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8. Что </a:t>
            </a:r>
            <a:r>
              <a:rPr lang="ru-RU" sz="2400" b="1" dirty="0"/>
              <a:t>означает красный цвет на дорожных знаках</a:t>
            </a:r>
            <a:r>
              <a:rPr lang="ru-RU" sz="2400" b="1" dirty="0" smtClean="0"/>
              <a:t>?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085184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19872" y="4396462"/>
            <a:ext cx="270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Это указательные знаки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47864" y="1705571"/>
            <a:ext cx="279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Это запрещающие знаки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68576" y="2555612"/>
            <a:ext cx="3296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Это предупреждающие знаки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1340768"/>
            <a:ext cx="5400600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Это </a:t>
            </a:r>
            <a:r>
              <a:rPr lang="ru-RU" b="1" dirty="0">
                <a:solidFill>
                  <a:schemeClr val="tx1"/>
                </a:solidFill>
              </a:rPr>
              <a:t>разрешающие знаки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267744" y="4961593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Это предупреждающие </a:t>
            </a:r>
            <a:r>
              <a:rPr lang="ru-RU" b="1" dirty="0">
                <a:solidFill>
                  <a:schemeClr val="tx1"/>
                </a:solidFill>
              </a:rPr>
              <a:t>и запрещающие знаки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Управляющая кнопка: домой 16">
            <a:hlinkClick r:id="rId5" action="ppaction://hlinksldjump" highlightClick="1"/>
          </p:cNvPr>
          <p:cNvSpPr/>
          <p:nvPr/>
        </p:nvSpPr>
        <p:spPr>
          <a:xfrm>
            <a:off x="8344124" y="6165304"/>
            <a:ext cx="720080" cy="620688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06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1. Каким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транспортным средствам разрешается ехать на красный цвет светофора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8"/>
          <a:stretch/>
        </p:blipFill>
        <p:spPr bwMode="auto">
          <a:xfrm>
            <a:off x="7287490" y="4336734"/>
            <a:ext cx="3406963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80204" y="2676406"/>
            <a:ext cx="122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Грузовым 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8351" y="4405590"/>
            <a:ext cx="114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Никаким 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1340768"/>
            <a:ext cx="5400600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Легковым 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95736" y="1484784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Машине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скорой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помощи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8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2. Для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чего регулировщику нужен жезл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085184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5085184"/>
            <a:ext cx="540060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/>
          <a:stretch/>
        </p:blipFill>
        <p:spPr bwMode="auto">
          <a:xfrm>
            <a:off x="7259782" y="4336734"/>
            <a:ext cx="3434672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55776" y="2566645"/>
            <a:ext cx="480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Махать им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водителям в знак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приветствия.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4396462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Для красоты.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340768"/>
            <a:ext cx="5400600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Отгонять насекомых.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23728" y="5013176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Регулировать движение. 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37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3. Пешеходы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могут переходить улицу только на *** свет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светофора.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87284" y="266717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Красный 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7284" y="1772816"/>
            <a:ext cx="113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Желтый 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1340768"/>
            <a:ext cx="5400600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На любой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, если никто не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видит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267744" y="4149080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Зеленый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4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4. Как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правильно переходить дорогу при выходе из автобуса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59661" y="4355633"/>
            <a:ext cx="2183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Не имеет значения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707904" y="1702549"/>
            <a:ext cx="2835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Пролезть под автобусом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448780"/>
            <a:ext cx="5760640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Обойти автобус спереди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267744" y="2420888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Обойти автобус сзади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31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5. Как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правильно переходить дорогу при выходе из трамвая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Обойти трамвай сзади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Перелезть через трамвай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63888" y="4424063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Не имеет значения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1340768"/>
            <a:ext cx="5400600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267744" y="3284984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Обойти трамвай спереди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39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6. Можно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ли пешеходу начинать движение через проезжую часть, когда мигает зеленый свет светофора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М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ожно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, автомобили все равно не начнут движение пока все пешеходы не перейдут 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дорогу.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93379" y="4336734"/>
            <a:ext cx="359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Н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ельзя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, накажет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регулировщик. 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340768"/>
            <a:ext cx="7344816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М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ожно,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если очень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быстро.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95736" y="1484784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Н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ельзя,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это опасно и можно создать помехи для других участников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движения.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2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7. Что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означает мигающий зеленый свет светофора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2564904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3501008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3429000"/>
            <a:ext cx="540060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99237" y="1812678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Светофор сломался. 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1340768"/>
            <a:ext cx="5400600" cy="30963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Движение запрещено.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23728" y="3429000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Истекает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время зеленого сигнала светофора, начинать движение через дорогу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нельзя. 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55576" y="2459009"/>
            <a:ext cx="7772400" cy="15001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95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8. Можно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ли кататься на санках, коньках или велосипедах по проезжей части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22111" y="2635567"/>
            <a:ext cx="2285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Нельзя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, это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опасно. 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05077" y="1846565"/>
            <a:ext cx="3871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Можно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под присмотром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взрослых. 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340768"/>
            <a:ext cx="5400600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Можно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, если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осторожно.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95736" y="4293096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Катание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на санках и коньках строго запрещено, на велосипеде можно ездить с 14 лет, соблюдая правила 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ПДД.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6" name="Управляющая кнопка: домой 15">
            <a:hlinkClick r:id="rId5" action="ppaction://hlinksldjump" highlightClick="1"/>
          </p:cNvPr>
          <p:cNvSpPr/>
          <p:nvPr/>
        </p:nvSpPr>
        <p:spPr>
          <a:xfrm>
            <a:off x="8344124" y="6165304"/>
            <a:ext cx="720080" cy="620688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6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Дорогой друг!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1412776"/>
            <a:ext cx="67687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Propisi" panose="02000508030000020003" pitchFamily="2" charset="0"/>
              </a:rPr>
              <a:t>	Ты уже взрослый и много правил знаешь. Но никогда не бывает поздно – повторить. </a:t>
            </a:r>
          </a:p>
          <a:p>
            <a:r>
              <a:rPr lang="ru-RU" sz="3600" b="1" dirty="0" smtClean="0">
                <a:latin typeface="Propisi" panose="02000508030000020003" pitchFamily="2" charset="0"/>
              </a:rPr>
              <a:t>	Сегодня я предлагаю тебе повторить ПДД. Пройди все 5 этапов. На пути тебя ждет немало сюрпризов.</a:t>
            </a:r>
          </a:p>
          <a:p>
            <a:r>
              <a:rPr lang="ru-RU" sz="3600" b="1" dirty="0" smtClean="0">
                <a:latin typeface="Propisi" panose="02000508030000020003" pitchFamily="2" charset="0"/>
              </a:rPr>
              <a:t>	</a:t>
            </a:r>
            <a:r>
              <a:rPr lang="ru-RU" sz="3600" b="1" dirty="0" smtClean="0">
                <a:solidFill>
                  <a:srgbClr val="007033"/>
                </a:solidFill>
                <a:latin typeface="Propisi" panose="02000508030000020003" pitchFamily="2" charset="0"/>
              </a:rPr>
              <a:t>Желаю удачи!</a:t>
            </a:r>
            <a:endParaRPr lang="ru-RU" sz="3600" b="1" dirty="0">
              <a:solidFill>
                <a:srgbClr val="007033"/>
              </a:solidFill>
              <a:latin typeface="Propisi" panose="02000508030000020003" pitchFamily="2" charset="0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316416" y="630932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1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1. Каким </a:t>
            </a:r>
            <a:r>
              <a:rPr lang="ru-RU" sz="2400" b="1" dirty="0">
                <a:solidFill>
                  <a:srgbClr val="FFFF00"/>
                </a:solidFill>
              </a:rPr>
              <a:t>видом транспорта управлял Емеля</a:t>
            </a:r>
            <a:r>
              <a:rPr lang="ru-RU" sz="2400" b="1" dirty="0" smtClean="0">
                <a:solidFill>
                  <a:srgbClr val="FFFF00"/>
                </a:solidFill>
              </a:rPr>
              <a:t>?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085184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5085184"/>
            <a:ext cx="540060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20711" y="2685704"/>
            <a:ext cx="1987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Тройкой лошадей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02238" y="4355633"/>
            <a:ext cx="223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Коньком-горбунком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3429" y="5228035"/>
            <a:ext cx="8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Щукой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1340768"/>
            <a:ext cx="6264696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Лексусом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763688" y="1484784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Печкой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" name="Picture 3" descr="C:\Users\DEVICE\Downloads\ErnPoWdXMAcan6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49" y="1340768"/>
            <a:ext cx="5405424" cy="511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8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085184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5085184"/>
            <a:ext cx="540060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2. </a:t>
            </a:r>
            <a:r>
              <a:rPr lang="ru-RU" sz="2400" b="1" dirty="0">
                <a:solidFill>
                  <a:srgbClr val="FFFF00"/>
                </a:solidFill>
              </a:rPr>
              <a:t>Самым любимым видом транспорта у кота Леопольда был</a:t>
            </a:r>
            <a:r>
              <a:rPr lang="ru-RU" sz="2400" b="1" dirty="0" smtClean="0">
                <a:solidFill>
                  <a:srgbClr val="FFFF00"/>
                </a:solidFill>
              </a:rPr>
              <a:t>…</a:t>
            </a:r>
            <a:endParaRPr lang="ru-RU" sz="2400" b="1" dirty="0">
              <a:solidFill>
                <a:srgbClr val="FFFF00"/>
              </a:solidFill>
            </a:endParaRPr>
          </a:p>
          <a:p>
            <a:pPr algn="ctr"/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1012" y="2668270"/>
            <a:ext cx="1511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Автомобиль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01011" y="4355633"/>
            <a:ext cx="2442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Гусеничный  трактор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340768"/>
            <a:ext cx="5400600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Трехколесный велосипед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23728" y="5013176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Двухколесный велосипед</a:t>
            </a:r>
            <a:endParaRPr lang="en-US" b="1" i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946" y="1435165"/>
            <a:ext cx="3820132" cy="535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7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FF00"/>
              </a:solidFill>
            </a:endParaRPr>
          </a:p>
          <a:p>
            <a:pPr algn="ctr" fontAlgn="base"/>
            <a:r>
              <a:rPr lang="ru-RU" sz="2400" b="1" dirty="0" smtClean="0">
                <a:solidFill>
                  <a:srgbClr val="FFFF00"/>
                </a:solidFill>
              </a:rPr>
              <a:t>3. </a:t>
            </a:r>
            <a:r>
              <a:rPr lang="ru-RU" sz="2400" b="1" dirty="0">
                <a:solidFill>
                  <a:srgbClr val="FFFF00"/>
                </a:solidFill>
              </a:rPr>
              <a:t>Какой подарок преподнесли почтальону Печкину родители дяди Федора</a:t>
            </a:r>
            <a:r>
              <a:rPr lang="ru-RU" sz="2400" b="1" dirty="0" smtClean="0">
                <a:solidFill>
                  <a:srgbClr val="FFFF00"/>
                </a:solidFill>
              </a:rPr>
              <a:t>? </a:t>
            </a:r>
            <a:endParaRPr lang="ru-RU" sz="2400" b="1" dirty="0">
              <a:solidFill>
                <a:srgbClr val="FFFF00"/>
              </a:solidFill>
            </a:endParaRPr>
          </a:p>
          <a:p>
            <a:pPr algn="ctr"/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2582221"/>
            <a:ext cx="206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Лошадь с телегой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3888" y="1804174"/>
            <a:ext cx="294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Автомобиль «Запорожец»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340768"/>
            <a:ext cx="5400600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Трехколесный велосипед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267744" y="4149080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Двухколесный велосипед</a:t>
            </a:r>
            <a:endParaRPr lang="en-US" b="1" i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820" y="1067995"/>
            <a:ext cx="5792439" cy="61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4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FF00"/>
              </a:solidFill>
            </a:endParaRPr>
          </a:p>
          <a:p>
            <a:pPr algn="ctr" fontAlgn="base"/>
            <a:r>
              <a:rPr lang="ru-RU" sz="2400" b="1" dirty="0" smtClean="0">
                <a:solidFill>
                  <a:srgbClr val="FFFF00"/>
                </a:solidFill>
              </a:rPr>
              <a:t>4. </a:t>
            </a:r>
            <a:r>
              <a:rPr lang="ru-RU" sz="2400" b="1" dirty="0">
                <a:solidFill>
                  <a:srgbClr val="FFFF00"/>
                </a:solidFill>
              </a:rPr>
              <a:t>В какой вид транспорта превратила Фея тыкву, чтобы Золушка могла поехать на бал</a:t>
            </a:r>
            <a:r>
              <a:rPr lang="ru-RU" sz="2400" b="1" dirty="0" smtClean="0">
                <a:solidFill>
                  <a:srgbClr val="FFFF00"/>
                </a:solidFill>
              </a:rPr>
              <a:t>? </a:t>
            </a:r>
            <a:endParaRPr lang="ru-RU" sz="2400" b="1" dirty="0">
              <a:solidFill>
                <a:srgbClr val="FFFF00"/>
              </a:solidFill>
            </a:endParaRPr>
          </a:p>
          <a:p>
            <a:pPr algn="ctr"/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4396462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В ступу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79594" y="1804174"/>
            <a:ext cx="194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В ковер-самолет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340768"/>
            <a:ext cx="5400600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В тройку вороных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267744" y="2420888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В карету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DEVICE\Downloads\png-transparent-cinderella-askepot-carriage-cinderella-food-disney-princess-carto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2459"/>
            <a:ext cx="876300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31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xit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Ковром-самолетом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Ступой 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Печкой 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83568" y="260648"/>
            <a:ext cx="6768752" cy="10801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FF00"/>
              </a:solidFill>
            </a:endParaRPr>
          </a:p>
          <a:p>
            <a:pPr algn="ctr" fontAlgn="base"/>
            <a:r>
              <a:rPr lang="ru-RU" sz="2400" b="1" dirty="0" smtClean="0">
                <a:solidFill>
                  <a:srgbClr val="FFFF00"/>
                </a:solidFill>
              </a:rPr>
              <a:t>5. </a:t>
            </a:r>
            <a:r>
              <a:rPr lang="ru-RU" sz="2400" b="1" dirty="0">
                <a:solidFill>
                  <a:srgbClr val="FFFF00"/>
                </a:solidFill>
              </a:rPr>
              <a:t>Каким видом транспорта управлял Иванушка словами «Земля, прощай! В добрый путь</a:t>
            </a:r>
            <a:r>
              <a:rPr lang="ru-RU" sz="2400" b="1" dirty="0" smtClean="0">
                <a:solidFill>
                  <a:srgbClr val="FFFF00"/>
                </a:solidFill>
              </a:rPr>
              <a:t>!»? </a:t>
            </a:r>
            <a:endParaRPr lang="ru-RU" sz="2400" b="1" dirty="0">
              <a:solidFill>
                <a:srgbClr val="FFFF00"/>
              </a:solidFill>
            </a:endParaRPr>
          </a:p>
          <a:p>
            <a:pPr algn="ctr"/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340768"/>
            <a:ext cx="5400600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267744" y="3284984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Летучим кораблем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DEVICE\Downloads\2193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1" y="776706"/>
            <a:ext cx="8730969" cy="582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39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83568" y="260648"/>
            <a:ext cx="6768752" cy="10801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 smtClean="0">
                <a:solidFill>
                  <a:srgbClr val="FFFF00"/>
                </a:solidFill>
              </a:rPr>
              <a:t>6. На </a:t>
            </a:r>
            <a:r>
              <a:rPr lang="ru-RU" sz="2400" b="1" dirty="0">
                <a:solidFill>
                  <a:srgbClr val="FFFF00"/>
                </a:solidFill>
              </a:rPr>
              <a:t>каком виде транспорта летал Хоттабыч</a:t>
            </a:r>
            <a:r>
              <a:rPr lang="ru-RU" sz="2400" b="1" dirty="0" smtClean="0">
                <a:solidFill>
                  <a:srgbClr val="FFFF00"/>
                </a:solidFill>
              </a:rPr>
              <a:t>?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1963" y="4396462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На ступе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1962" y="2668270"/>
            <a:ext cx="107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На печке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340768"/>
            <a:ext cx="5400600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На летучем корабле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95736" y="1844824"/>
            <a:ext cx="5328592" cy="50405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На ковре-самолете</a:t>
            </a:r>
            <a:endParaRPr lang="en-US" b="1" i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4098" name="Picture 2" descr="C:\Users\DEVICE\Downloads\3a63125s-96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153" y="730944"/>
            <a:ext cx="7143750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42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085184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5085184"/>
            <a:ext cx="540060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83568" y="260648"/>
            <a:ext cx="6768752" cy="10801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 smtClean="0">
                <a:solidFill>
                  <a:srgbClr val="FFFF00"/>
                </a:solidFill>
              </a:rPr>
              <a:t>7. </a:t>
            </a:r>
            <a:r>
              <a:rPr lang="ru-RU" sz="2400" b="1" dirty="0">
                <a:solidFill>
                  <a:srgbClr val="FFFF00"/>
                </a:solidFill>
              </a:rPr>
              <a:t>Каким видом транспорта управляла Баба Яга</a:t>
            </a:r>
            <a:r>
              <a:rPr lang="ru-RU" sz="2400" b="1" dirty="0" smtClean="0">
                <a:solidFill>
                  <a:srgbClr val="FFFF00"/>
                </a:solidFill>
              </a:rPr>
              <a:t>? </a:t>
            </a:r>
            <a:endParaRPr lang="ru-RU" sz="2400" b="1" dirty="0">
              <a:solidFill>
                <a:srgbClr val="FFFF00"/>
              </a:solidFill>
            </a:endParaRPr>
          </a:p>
          <a:p>
            <a:pPr algn="ctr" fontAlgn="base"/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439646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Печкой 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5896" y="266827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Ковром-самолетом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1340768"/>
            <a:ext cx="5400600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Летучим кораблем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23728" y="5013176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Ступой 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43" y="1110247"/>
            <a:ext cx="5933650" cy="59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5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xit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085184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5085184"/>
            <a:ext cx="540060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83568" y="260648"/>
            <a:ext cx="6768752" cy="10801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 smtClean="0">
                <a:solidFill>
                  <a:srgbClr val="FFFF00"/>
                </a:solidFill>
              </a:rPr>
              <a:t>8. </a:t>
            </a:r>
            <a:r>
              <a:rPr lang="ru-RU" sz="2400" b="1" dirty="0">
                <a:solidFill>
                  <a:srgbClr val="FFFF00"/>
                </a:solidFill>
              </a:rPr>
              <a:t>На чем ехал Кай половину дороги ко дворцу снежной </a:t>
            </a:r>
            <a:r>
              <a:rPr lang="ru-RU" sz="2400" b="1" dirty="0" smtClean="0">
                <a:solidFill>
                  <a:srgbClr val="FFFF00"/>
                </a:solidFill>
              </a:rPr>
              <a:t>королевы? </a:t>
            </a:r>
            <a:endParaRPr lang="ru-RU" sz="2400" b="1" dirty="0">
              <a:solidFill>
                <a:srgbClr val="FFFF00"/>
              </a:solidFill>
            </a:endParaRPr>
          </a:p>
          <a:p>
            <a:pPr algn="ctr" fontAlgn="base"/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5137" y="2668270"/>
            <a:ext cx="219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На ковре-самолете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74358" y="1804174"/>
            <a:ext cx="109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На олене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44588" y="526055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На лошади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340768"/>
            <a:ext cx="5400600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На лыжах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267744" y="4149080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На санках</a:t>
            </a:r>
            <a:endParaRPr lang="en-US" b="1" i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6148" name="Picture 4" descr="https://cs11.pikabu.ru/post_img/2019/05/09/7/og_og_15574015782404461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83" y="1628799"/>
            <a:ext cx="9179042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46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4" presetClass="exit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83568" y="260648"/>
            <a:ext cx="6768752" cy="10801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 smtClean="0">
                <a:solidFill>
                  <a:srgbClr val="FFFF00"/>
                </a:solidFill>
              </a:rPr>
              <a:t>9. На </a:t>
            </a:r>
            <a:r>
              <a:rPr lang="ru-RU" sz="2400" b="1" dirty="0">
                <a:solidFill>
                  <a:srgbClr val="FFFF00"/>
                </a:solidFill>
              </a:rPr>
              <a:t>чем собирался уехать в Ленинград человек рассеянный с улицы </a:t>
            </a:r>
            <a:r>
              <a:rPr lang="ru-RU" sz="2400" b="1" dirty="0" err="1">
                <a:solidFill>
                  <a:srgbClr val="FFFF00"/>
                </a:solidFill>
              </a:rPr>
              <a:t>Бассейной</a:t>
            </a:r>
            <a:r>
              <a:rPr lang="ru-RU" sz="2400" b="1" dirty="0" smtClean="0">
                <a:solidFill>
                  <a:srgbClr val="FFFF00"/>
                </a:solidFill>
              </a:rPr>
              <a:t>? </a:t>
            </a:r>
            <a:r>
              <a:rPr lang="ru-RU" sz="2400" b="1" dirty="0">
                <a:solidFill>
                  <a:srgbClr val="FFFF00"/>
                </a:solidFill>
              </a:rPr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9952" y="4355633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На автомобиле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3778" y="1804174"/>
            <a:ext cx="16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На велосипеде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1340768"/>
            <a:ext cx="5400600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На самолете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547664" y="2420888"/>
            <a:ext cx="604867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На поезде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170" name="Picture 2" descr="https://avatars.mds.yandex.net/get-zen_doc/16074/pub_5a60e96fc5feafcaeda6c3d7_5a60f36fad0f22d589fc718b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5" y="800708"/>
            <a:ext cx="8939979" cy="605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7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4" presetClass="exit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В карете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В лодке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На олене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8344124" y="6165304"/>
            <a:ext cx="720080" cy="620688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3568" y="260648"/>
            <a:ext cx="6768752" cy="10801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 smtClean="0">
                <a:solidFill>
                  <a:srgbClr val="FFFF00"/>
                </a:solidFill>
              </a:rPr>
              <a:t>10. </a:t>
            </a:r>
            <a:r>
              <a:rPr lang="ru-RU" sz="2400" b="1" dirty="0">
                <a:solidFill>
                  <a:srgbClr val="FFFF00"/>
                </a:solidFill>
              </a:rPr>
              <a:t>На чем не ехала Герда, пока искала Кая</a:t>
            </a:r>
            <a:r>
              <a:rPr lang="ru-RU" sz="2400" b="1" dirty="0" smtClean="0">
                <a:solidFill>
                  <a:srgbClr val="FFFF00"/>
                </a:solidFill>
              </a:rPr>
              <a:t>? </a:t>
            </a:r>
            <a:endParaRPr lang="ru-RU" sz="2400" b="1" dirty="0">
              <a:solidFill>
                <a:srgbClr val="FFFF00"/>
              </a:solidFill>
            </a:endParaRPr>
          </a:p>
          <a:p>
            <a:pPr algn="ctr" fontAlgn="base"/>
            <a:r>
              <a:rPr lang="ru-RU" sz="2400" b="1" dirty="0">
                <a:solidFill>
                  <a:srgbClr val="FFFF00"/>
                </a:solidFill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340768"/>
            <a:ext cx="5400600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267744" y="3284984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На медведе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94" name="Picture 2" descr="https://ds05.infourok.ru/uploads/ex/0991/000f4bd0-d40302c3/img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71" y="1330623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05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4" presetClass="exit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179512" y="381453"/>
            <a:ext cx="6674964" cy="93610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1) Разминка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0" name="Овал 19">
            <a:hlinkClick r:id="rId3" action="ppaction://hlinksldjump"/>
          </p:cNvPr>
          <p:cNvSpPr/>
          <p:nvPr/>
        </p:nvSpPr>
        <p:spPr>
          <a:xfrm>
            <a:off x="416706" y="1647396"/>
            <a:ext cx="7272808" cy="936104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2) Азбука пешехода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1" name="Овал 20">
            <a:hlinkClick r:id="rId4" action="ppaction://hlinksldjump"/>
          </p:cNvPr>
          <p:cNvSpPr/>
          <p:nvPr/>
        </p:nvSpPr>
        <p:spPr>
          <a:xfrm>
            <a:off x="1003965" y="2913339"/>
            <a:ext cx="6674964" cy="936104"/>
          </a:xfrm>
          <a:prstGeom prst="ellipse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3) Автомультфильмы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2" name="Овал 21">
            <a:hlinkClick r:id="rId5" action="ppaction://hlinksldjump"/>
          </p:cNvPr>
          <p:cNvSpPr/>
          <p:nvPr/>
        </p:nvSpPr>
        <p:spPr>
          <a:xfrm>
            <a:off x="2051720" y="4179282"/>
            <a:ext cx="6674964" cy="936104"/>
          </a:xfrm>
          <a:prstGeom prst="ellipse">
            <a:avLst/>
          </a:prstGeom>
          <a:solidFill>
            <a:srgbClr val="00B0F0"/>
          </a:solidFill>
          <a:ln w="7620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4) Дорожные знаки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1187624" y="5445224"/>
            <a:ext cx="7848872" cy="936104"/>
          </a:xfrm>
          <a:prstGeom prst="ellipse">
            <a:avLst/>
          </a:prstGeom>
          <a:solidFill>
            <a:srgbClr val="7030A0"/>
          </a:solidFill>
          <a:ln w="76200"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5) Автодорожный биатлон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Если ты спешишь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пути через улицу пройти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Там иди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где весь народ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там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где знак …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085184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5085184"/>
            <a:ext cx="540060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83968" y="5247091"/>
            <a:ext cx="1594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33"/>
                </a:solidFill>
              </a:rPr>
              <a:t>Вокруг ворот</a:t>
            </a:r>
            <a:endParaRPr lang="ru-RU" b="1" i="1" dirty="0">
              <a:solidFill>
                <a:srgbClr val="00703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1340768"/>
            <a:ext cx="5400600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33"/>
                </a:solidFill>
              </a:rPr>
              <a:t>Иди вперед</a:t>
            </a:r>
            <a:endParaRPr lang="ru-RU" b="1" i="1" dirty="0">
              <a:solidFill>
                <a:srgbClr val="007033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95736" y="1484784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33"/>
                </a:solidFill>
              </a:rPr>
              <a:t>Пешеходный переход </a:t>
            </a:r>
            <a:endParaRPr lang="ru-RU" b="1" i="1" dirty="0">
              <a:solidFill>
                <a:srgbClr val="007033"/>
              </a:solidFill>
            </a:endParaRPr>
          </a:p>
        </p:txBody>
      </p:sp>
      <p:pic>
        <p:nvPicPr>
          <p:cNvPr id="9218" name="Picture 2" descr="https://uchebana5.ru/images/1485/2968507/6db88d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11927"/>
            <a:ext cx="3913417" cy="391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8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085184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5085184"/>
            <a:ext cx="540060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2. Затихают все моторы, и внимательны шофёры,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Если знаки говорят: «Близко школа! Детский сад!»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7800" y="1797959"/>
            <a:ext cx="210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33"/>
                </a:solidFill>
              </a:rPr>
              <a:t>Учебное заведение</a:t>
            </a:r>
            <a:endParaRPr lang="ru-RU" b="1" i="1" dirty="0">
              <a:solidFill>
                <a:srgbClr val="00703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1340768"/>
            <a:ext cx="5400600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33"/>
                </a:solidFill>
              </a:rPr>
              <a:t>Въезд запрещён</a:t>
            </a:r>
            <a:endParaRPr lang="ru-RU" b="1" i="1" dirty="0">
              <a:solidFill>
                <a:srgbClr val="007033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23728" y="5013176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33"/>
                </a:solidFill>
              </a:rPr>
              <a:t>Дети </a:t>
            </a:r>
            <a:endParaRPr lang="ru-RU" b="1" i="1" dirty="0">
              <a:solidFill>
                <a:srgbClr val="007033"/>
              </a:solidFill>
            </a:endParaRPr>
          </a:p>
        </p:txBody>
      </p:sp>
      <p:pic>
        <p:nvPicPr>
          <p:cNvPr id="10242" name="Picture 2" descr="https://rusdorznak.ru/Uploads/Catalog/dorozhnye/preduprezhdayushchie/1.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570" y="611595"/>
            <a:ext cx="5040560" cy="44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37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3. Чудо-конь – велосипед, можно ехать или нет?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Странный этот синий знак, не понять его никак…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3956" y="2668270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33"/>
                </a:solidFill>
              </a:rPr>
              <a:t>Дети</a:t>
            </a:r>
            <a:endParaRPr lang="ru-RU" b="1" i="1" dirty="0">
              <a:solidFill>
                <a:srgbClr val="0070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3956" y="180719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33"/>
                </a:solidFill>
              </a:rPr>
              <a:t>Стоп</a:t>
            </a:r>
            <a:endParaRPr lang="ru-RU" b="1" i="1" dirty="0">
              <a:solidFill>
                <a:srgbClr val="00703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1340768"/>
            <a:ext cx="5400600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33"/>
                </a:solidFill>
              </a:rPr>
              <a:t>Проезд запрещен</a:t>
            </a:r>
            <a:endParaRPr lang="ru-RU" b="1" i="1" dirty="0">
              <a:solidFill>
                <a:srgbClr val="007033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267744" y="4149080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33"/>
                </a:solidFill>
              </a:rPr>
              <a:t>Велосипедная дорожка</a:t>
            </a:r>
            <a:endParaRPr lang="ru-RU" b="1" i="1" dirty="0">
              <a:solidFill>
                <a:srgbClr val="007033"/>
              </a:solidFill>
            </a:endParaRPr>
          </a:p>
        </p:txBody>
      </p:sp>
      <p:pic>
        <p:nvPicPr>
          <p:cNvPr id="11268" name="Picture 4" descr="https://upload.wikimedia.org/wikipedia/commons/thumb/e/ec/Thailand_road_sign_%E0%B8%9A-52.svg/1200px-Thailand_road_sign_%E0%B8%9A-52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390" y="1620982"/>
            <a:ext cx="4855402" cy="485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74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4. Видно строить будут дом – кирпичи висят кругом,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Но у нашего двора строй-площадка не видна.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7457" y="1804174"/>
            <a:ext cx="2569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33"/>
                </a:solidFill>
              </a:rPr>
              <a:t>Велосипедная дорожка</a:t>
            </a:r>
            <a:endParaRPr lang="ru-RU" b="1" i="1" dirty="0">
              <a:solidFill>
                <a:srgbClr val="0070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3804" y="4373571"/>
            <a:ext cx="2392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33"/>
                </a:solidFill>
              </a:rPr>
              <a:t>Пешеходный переход</a:t>
            </a:r>
            <a:endParaRPr lang="ru-RU" b="1" i="1" dirty="0">
              <a:solidFill>
                <a:srgbClr val="00703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1340768"/>
            <a:ext cx="5400600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33"/>
                </a:solidFill>
              </a:rPr>
              <a:t>Дети</a:t>
            </a:r>
            <a:endParaRPr lang="ru-RU" b="1" i="1" dirty="0">
              <a:solidFill>
                <a:srgbClr val="007033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267744" y="2420888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33"/>
                </a:solidFill>
              </a:rPr>
              <a:t>Въезд запрещен</a:t>
            </a:r>
            <a:endParaRPr lang="ru-RU" b="1" i="1" dirty="0">
              <a:solidFill>
                <a:srgbClr val="007033"/>
              </a:solidFill>
            </a:endParaRPr>
          </a:p>
        </p:txBody>
      </p:sp>
      <p:pic>
        <p:nvPicPr>
          <p:cNvPr id="12304" name="Picture 16" descr="https://upload.wikimedia.org/wikipedia/commons/thumb/3/33/Ontario_Rb-19.svg/1200px-Ontario_Rb-19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92" y="1590429"/>
            <a:ext cx="4837104" cy="483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31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33"/>
                </a:solidFill>
              </a:rPr>
              <a:t>Дети</a:t>
            </a:r>
            <a:endParaRPr lang="ru-RU" b="1" i="1" dirty="0">
              <a:solidFill>
                <a:srgbClr val="00703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33"/>
                </a:solidFill>
              </a:rPr>
              <a:t>Велосипедная дорожка</a:t>
            </a:r>
            <a:endParaRPr lang="ru-RU" b="1" i="1" dirty="0">
              <a:solidFill>
                <a:srgbClr val="00703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33"/>
                </a:solidFill>
              </a:rPr>
              <a:t>Метро</a:t>
            </a:r>
            <a:endParaRPr lang="ru-RU" b="1" i="1" dirty="0">
              <a:solidFill>
                <a:srgbClr val="007033"/>
              </a:solidFill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5. Это что же – ой-ой-ой, переход здесь под землёй,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Так смелей иди вперед. Трусишь ты напрасно!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Знай,… самый безопасный.</a:t>
            </a:r>
          </a:p>
        </p:txBody>
      </p:sp>
      <p:sp>
        <p:nvSpPr>
          <p:cNvPr id="16" name="Управляющая кнопка: домой 15">
            <a:hlinkClick r:id="rId4" action="ppaction://hlinksldjump" highlightClick="1"/>
          </p:cNvPr>
          <p:cNvSpPr/>
          <p:nvPr/>
        </p:nvSpPr>
        <p:spPr>
          <a:xfrm>
            <a:off x="8344124" y="6165304"/>
            <a:ext cx="720080" cy="620688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69274" y="1406645"/>
            <a:ext cx="5427062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267744" y="3284984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33"/>
                </a:solidFill>
              </a:rPr>
              <a:t>Подземный переход</a:t>
            </a:r>
            <a:endParaRPr lang="ru-RU" b="1" i="1" dirty="0">
              <a:solidFill>
                <a:srgbClr val="007033"/>
              </a:solidFill>
            </a:endParaRPr>
          </a:p>
        </p:txBody>
      </p:sp>
      <p:pic>
        <p:nvPicPr>
          <p:cNvPr id="13314" name="Picture 2" descr="https://dorznak196.ru/wp-content/uploads/2020/03/6.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74" y="1469289"/>
            <a:ext cx="5215566" cy="52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39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1. Каким </a:t>
            </a:r>
            <a:r>
              <a:rPr lang="ru-RU" sz="2400" b="1" dirty="0"/>
              <a:t>образом можно перейти улицу безопасно для жизни и здоровья? </a:t>
            </a:r>
          </a:p>
          <a:p>
            <a:pPr algn="ctr"/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Быстро перебежать улицу, не создавая помех для движущего </a:t>
            </a:r>
            <a:r>
              <a:rPr lang="ru-RU" dirty="0" smtClean="0">
                <a:solidFill>
                  <a:schemeClr val="tx1"/>
                </a:solidFill>
              </a:rPr>
              <a:t>транспорта.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15816" y="4294837"/>
            <a:ext cx="329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Попросить помощи у </a:t>
            </a:r>
            <a:r>
              <a:rPr lang="ru-RU" dirty="0" smtClean="0"/>
              <a:t>взрослых.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340723" y="3356992"/>
            <a:ext cx="503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Предварительно проверив, нет ли на проезжей части движущего транспорта.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484784"/>
            <a:ext cx="5400600" cy="3600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95736" y="1628800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Воспользовавшись пешеходным переходом.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8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2. Можно </a:t>
            </a:r>
            <a:r>
              <a:rPr lang="ru-RU" sz="2400" b="1" dirty="0"/>
              <a:t>ли начинать движение по переходу, если светофоре загорелся желтый </a:t>
            </a:r>
            <a:r>
              <a:rPr lang="ru-RU" sz="2400" b="1" dirty="0" smtClean="0"/>
              <a:t>свет?</a:t>
            </a:r>
            <a:endParaRPr lang="ru-RU" sz="2400" b="1" dirty="0"/>
          </a:p>
          <a:p>
            <a:pPr algn="ctr"/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09219" y="227687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3140968"/>
            <a:ext cx="540060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1340768"/>
            <a:ext cx="5400600" cy="28803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Можно</a:t>
            </a:r>
            <a:r>
              <a:rPr lang="ru-RU" b="1" dirty="0">
                <a:solidFill>
                  <a:schemeClr val="tx1"/>
                </a:solidFill>
              </a:rPr>
              <a:t>, если </a:t>
            </a:r>
            <a:r>
              <a:rPr lang="ru-RU" b="1" dirty="0" smtClean="0">
                <a:solidFill>
                  <a:schemeClr val="tx1"/>
                </a:solidFill>
              </a:rPr>
              <a:t>быстро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23728" y="3284984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Нет</a:t>
            </a:r>
            <a:r>
              <a:rPr lang="ru-RU" b="1" dirty="0">
                <a:solidFill>
                  <a:schemeClr val="tx1"/>
                </a:solidFill>
              </a:rPr>
              <a:t>, нельзя, нужно </a:t>
            </a:r>
            <a:r>
              <a:rPr lang="ru-RU" b="1" dirty="0" smtClean="0">
                <a:solidFill>
                  <a:schemeClr val="tx1"/>
                </a:solidFill>
              </a:rPr>
              <a:t>стоять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5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3. В </a:t>
            </a:r>
            <a:r>
              <a:rPr lang="ru-RU" sz="2400" b="1" dirty="0"/>
              <a:t>каких местах можно переходить проезжую </a:t>
            </a:r>
            <a:r>
              <a:rPr lang="ru-RU" sz="2400" b="1" dirty="0" smtClean="0"/>
              <a:t>часть?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085184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5085184"/>
            <a:ext cx="540060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340768"/>
            <a:ext cx="5400600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пешеходном переходе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267744" y="4149080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Все ответы верны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18183" y="1862553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 «зебре» 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41626" y="2694879"/>
            <a:ext cx="155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 светофоре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95936" y="5265625"/>
            <a:ext cx="14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 переходу</a:t>
            </a:r>
            <a:endParaRPr lang="ru-RU" b="1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65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4. На </a:t>
            </a:r>
            <a:r>
              <a:rPr lang="ru-RU" sz="2000" b="1" dirty="0"/>
              <a:t>переходе работает светофор и инспектор ГИБДД, руководящий движением транспорта и пешеходов. Чьи сигналы нужно слушать в этом случае</a:t>
            </a:r>
            <a:r>
              <a:rPr lang="ru-RU" sz="2000" b="1" dirty="0" smtClean="0"/>
              <a:t>?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340768"/>
            <a:ext cx="5400600" cy="47525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Советы прохожих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267744" y="2420888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Сигналы инспектора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73227" y="1807257"/>
            <a:ext cx="2149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Сигналы светофора</a:t>
            </a:r>
            <a:endParaRPr lang="ru-RU" b="1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26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5. Для </a:t>
            </a:r>
            <a:r>
              <a:rPr lang="ru-RU" sz="2400" b="1" dirty="0"/>
              <a:t>чего нужно «островки безопасности</a:t>
            </a:r>
            <a:r>
              <a:rPr lang="ru-RU" sz="2400" b="1" dirty="0" smtClean="0"/>
              <a:t>»? </a:t>
            </a:r>
            <a:endParaRPr lang="ru-RU" sz="2400" b="1" dirty="0"/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</a:t>
            </a:r>
            <a:r>
              <a:rPr lang="ru-RU" b="1" dirty="0" smtClean="0">
                <a:solidFill>
                  <a:schemeClr val="tx1"/>
                </a:solidFill>
              </a:rPr>
              <a:t>ля </a:t>
            </a:r>
            <a:r>
              <a:rPr lang="ru-RU" b="1" dirty="0">
                <a:solidFill>
                  <a:schemeClr val="tx1"/>
                </a:solidFill>
              </a:rPr>
              <a:t>отдыха при переходе проезжей </a:t>
            </a:r>
            <a:r>
              <a:rPr lang="ru-RU" b="1" dirty="0" smtClean="0">
                <a:solidFill>
                  <a:schemeClr val="tx1"/>
                </a:solidFill>
              </a:rPr>
              <a:t>части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Для прохожих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484784"/>
            <a:ext cx="5400600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267744" y="3356992"/>
            <a:ext cx="5328592" cy="792088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</a:t>
            </a:r>
            <a:r>
              <a:rPr lang="ru-RU" b="1" dirty="0" smtClean="0">
                <a:solidFill>
                  <a:schemeClr val="tx1"/>
                </a:solidFill>
              </a:rPr>
              <a:t>ля безопасного </a:t>
            </a:r>
            <a:r>
              <a:rPr lang="ru-RU" b="1" dirty="0">
                <a:solidFill>
                  <a:schemeClr val="tx1"/>
                </a:solidFill>
              </a:rPr>
              <a:t>перехода через широкую проезжую </a:t>
            </a:r>
            <a:r>
              <a:rPr lang="ru-RU" b="1" dirty="0" smtClean="0">
                <a:solidFill>
                  <a:schemeClr val="tx1"/>
                </a:solidFill>
              </a:rPr>
              <a:t>часть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05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1. Какое </a:t>
            </a:r>
            <a:r>
              <a:rPr lang="ru-RU" sz="2400" b="1" dirty="0"/>
              <a:t>движение характерно для России</a:t>
            </a:r>
            <a:r>
              <a:rPr lang="ru-RU" sz="2400" b="1" dirty="0" smtClean="0"/>
              <a:t>?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227687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1340768"/>
            <a:ext cx="5400600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Левостороннее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95736" y="2204864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Правостороннее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57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6. Какое </a:t>
            </a:r>
            <a:r>
              <a:rPr lang="ru-RU" sz="2000" b="1" dirty="0"/>
              <a:t>название носит часть дороги, расположенная по обе стороны от проезжей части. Она служит для остановки транспорта и движения пешеходов</a:t>
            </a:r>
            <a:r>
              <a:rPr lang="ru-RU" sz="2000" b="1" dirty="0" smtClean="0"/>
              <a:t>?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1340767"/>
            <a:ext cx="5400600" cy="4680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Обочина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95736" y="1484784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Тротуар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55976" y="2636912"/>
            <a:ext cx="9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Бордюр</a:t>
            </a:r>
            <a:endParaRPr lang="ru-RU" b="1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8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7. В </a:t>
            </a:r>
            <a:r>
              <a:rPr lang="ru-RU" sz="2000" b="1" dirty="0"/>
              <a:t>какую сторону нужно смотреть при переходе через проезжую часть, дойдя до ее середины</a:t>
            </a:r>
            <a:r>
              <a:rPr lang="ru-RU" sz="2000" b="1" dirty="0" smtClean="0"/>
              <a:t>?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42930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4221088"/>
            <a:ext cx="540060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340768"/>
            <a:ext cx="5400600" cy="47525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Налево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23728" y="4149080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Направо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59060" y="274027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Прямо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48129" y="1834905"/>
            <a:ext cx="1095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Под ноги</a:t>
            </a:r>
            <a:endParaRPr lang="ru-RU" b="1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20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8. С </a:t>
            </a:r>
            <a:r>
              <a:rPr lang="ru-RU" sz="2400" b="1" dirty="0"/>
              <a:t>какого возраста детям разрешается ездить на велосипеде по улице (проезжей части</a:t>
            </a:r>
            <a:r>
              <a:rPr lang="ru-RU" sz="2400" b="1" dirty="0" smtClean="0"/>
              <a:t>)? </a:t>
            </a:r>
            <a:endParaRPr lang="ru-RU" sz="2400" b="1" dirty="0"/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340768"/>
            <a:ext cx="5400600" cy="47525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  С 12-ти лет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267744" y="4149080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 14-ти лет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04753" y="1804174"/>
            <a:ext cx="125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 16-ти лет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83968" y="2636912"/>
            <a:ext cx="125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 18-ти лет</a:t>
            </a:r>
            <a:endParaRPr lang="ru-RU" b="1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64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9. Сколько </a:t>
            </a:r>
            <a:r>
              <a:rPr lang="ru-RU" sz="2400" b="1" dirty="0"/>
              <a:t>колес имеет легковой автомобиль при полной комплектации</a:t>
            </a:r>
            <a:r>
              <a:rPr lang="ru-RU" sz="2400" b="1" dirty="0" smtClean="0"/>
              <a:t>?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340768"/>
            <a:ext cx="5400600" cy="47525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 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267744" y="2420888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45193" y="18041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73185" y="43556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97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Где можно ходить по улице, если тротуар отсутствует</a:t>
            </a:r>
            <a:r>
              <a:rPr lang="ru-RU" sz="2400" b="1" dirty="0" smtClean="0"/>
              <a:t>?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о </a:t>
            </a:r>
            <a:r>
              <a:rPr lang="ru-RU" b="1" dirty="0">
                <a:solidFill>
                  <a:schemeClr val="tx1"/>
                </a:solidFill>
              </a:rPr>
              <a:t>обочине </a:t>
            </a:r>
            <a:r>
              <a:rPr lang="ru-RU" b="1" dirty="0" smtClean="0">
                <a:solidFill>
                  <a:schemeClr val="tx1"/>
                </a:solidFill>
              </a:rPr>
              <a:t>по ходу двигающегося транспорта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 разделяющей полосе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077701"/>
            <a:ext cx="5400600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95736" y="3284984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о </a:t>
            </a:r>
            <a:r>
              <a:rPr lang="ru-RU" b="1" dirty="0">
                <a:solidFill>
                  <a:schemeClr val="tx1"/>
                </a:solidFill>
              </a:rPr>
              <a:t>обочине навстречу двигающемуся </a:t>
            </a:r>
            <a:r>
              <a:rPr lang="ru-RU" b="1" dirty="0" smtClean="0">
                <a:solidFill>
                  <a:schemeClr val="tx1"/>
                </a:solidFill>
              </a:rPr>
              <a:t>транспорту 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86075" y="4396462"/>
            <a:ext cx="4516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 такой дороге пешеходам ходить нельзя</a:t>
            </a:r>
            <a:endParaRPr lang="ru-RU" b="1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Умножение 14">
            <a:hlinkClick r:id="" action="ppaction://hlinkshowjump?jump=endshow"/>
          </p:cNvPr>
          <p:cNvSpPr/>
          <p:nvPr/>
        </p:nvSpPr>
        <p:spPr>
          <a:xfrm>
            <a:off x="8425315" y="6165304"/>
            <a:ext cx="611181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77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dirty="0" smtClean="0">
                <a:hlinkClick r:id="rId2"/>
              </a:rPr>
              <a:t>Фон1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Фон2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4"/>
              </a:rPr>
              <a:t>Фон3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Фон4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Заставка</a:t>
            </a:r>
            <a:endParaRPr lang="ru-RU" dirty="0" smtClean="0"/>
          </a:p>
          <a:p>
            <a:r>
              <a:rPr lang="ru-RU" dirty="0" smtClean="0">
                <a:hlinkClick r:id="rId7"/>
              </a:rPr>
              <a:t>Технологический прием "Универсальный тренажер"</a:t>
            </a:r>
            <a:endParaRPr lang="ru-RU" dirty="0" smtClean="0"/>
          </a:p>
          <a:p>
            <a:r>
              <a:rPr lang="ru-RU" dirty="0" smtClean="0">
                <a:hlinkClick r:id="rId8"/>
              </a:rPr>
              <a:t>Звуковой файл "Молодец"</a:t>
            </a:r>
            <a:endParaRPr lang="ru-RU" dirty="0" smtClean="0"/>
          </a:p>
          <a:p>
            <a:r>
              <a:rPr lang="ru-RU" dirty="0" smtClean="0">
                <a:hlinkClick r:id="rId9"/>
              </a:rPr>
              <a:t>Регулировщик</a:t>
            </a:r>
            <a:endParaRPr lang="ru-RU" dirty="0" smtClean="0"/>
          </a:p>
          <a:p>
            <a:r>
              <a:rPr lang="ru-RU" dirty="0" smtClean="0">
                <a:hlinkClick r:id="rId10"/>
              </a:rPr>
              <a:t>Емеля</a:t>
            </a:r>
            <a:endParaRPr lang="ru-RU" dirty="0" smtClean="0"/>
          </a:p>
          <a:p>
            <a:r>
              <a:rPr lang="ru-RU" dirty="0" smtClean="0">
                <a:hlinkClick r:id="rId11"/>
              </a:rPr>
              <a:t>Леопольд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12"/>
              </a:rPr>
              <a:t>Печкин на </a:t>
            </a:r>
            <a:r>
              <a:rPr lang="ru-RU" dirty="0" err="1" smtClean="0">
                <a:hlinkClick r:id="rId12"/>
              </a:rPr>
              <a:t>велике</a:t>
            </a:r>
            <a:endParaRPr lang="ru-RU" dirty="0" smtClean="0"/>
          </a:p>
          <a:p>
            <a:r>
              <a:rPr lang="ru-RU" dirty="0" smtClean="0">
                <a:hlinkClick r:id="rId13"/>
              </a:rPr>
              <a:t>Карета</a:t>
            </a:r>
            <a:endParaRPr lang="ru-RU" dirty="0" smtClean="0"/>
          </a:p>
          <a:p>
            <a:r>
              <a:rPr lang="ru-RU" dirty="0" smtClean="0">
                <a:hlinkClick r:id="rId14"/>
              </a:rPr>
              <a:t>Летучий корабль</a:t>
            </a:r>
            <a:endParaRPr lang="ru-RU" dirty="0" smtClean="0"/>
          </a:p>
          <a:p>
            <a:r>
              <a:rPr lang="ru-RU" dirty="0" smtClean="0">
                <a:hlinkClick r:id="rId15"/>
              </a:rPr>
              <a:t>Хоттабыч</a:t>
            </a:r>
            <a:endParaRPr lang="ru-RU" dirty="0" smtClean="0"/>
          </a:p>
          <a:p>
            <a:r>
              <a:rPr lang="ru-RU" dirty="0" smtClean="0">
                <a:hlinkClick r:id="rId16"/>
              </a:rPr>
              <a:t>Баба Яга</a:t>
            </a:r>
            <a:endParaRPr lang="ru-RU" dirty="0" smtClean="0"/>
          </a:p>
          <a:p>
            <a:r>
              <a:rPr lang="ru-RU" dirty="0" smtClean="0">
                <a:hlinkClick r:id="rId17"/>
              </a:rPr>
              <a:t>Кай на санках</a:t>
            </a:r>
            <a:endParaRPr lang="ru-RU" dirty="0" smtClean="0"/>
          </a:p>
          <a:p>
            <a:r>
              <a:rPr lang="ru-RU" dirty="0" smtClean="0">
                <a:hlinkClick r:id="rId18"/>
              </a:rPr>
              <a:t>Человек рассеянный с улицы </a:t>
            </a:r>
            <a:endParaRPr lang="ru-RU" dirty="0" smtClean="0"/>
          </a:p>
          <a:p>
            <a:r>
              <a:rPr lang="ru-RU" dirty="0" smtClean="0">
                <a:hlinkClick r:id="rId19"/>
              </a:rPr>
              <a:t>Герда</a:t>
            </a:r>
            <a:endParaRPr lang="ru-RU" dirty="0" smtClean="0"/>
          </a:p>
          <a:p>
            <a:r>
              <a:rPr lang="ru-RU" dirty="0" smtClean="0">
                <a:hlinkClick r:id="rId20"/>
              </a:rPr>
              <a:t>Текст викторины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Знаки</a:t>
            </a:r>
          </a:p>
          <a:p>
            <a:r>
              <a:rPr lang="en-US" dirty="0">
                <a:hlinkClick r:id="rId21"/>
              </a:rPr>
              <a:t>https://</a:t>
            </a:r>
            <a:r>
              <a:rPr lang="en-US" dirty="0" smtClean="0">
                <a:hlinkClick r:id="rId21"/>
              </a:rPr>
              <a:t>i.mycdn.me/i?r=AzEPZsRbOZEKgBhR0XGMT1Rkpi4T_6yW403K8rkfllcCWaaKTM5SRkZCeTgDn6uOyic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22"/>
              </a:rPr>
              <a:t>https://</a:t>
            </a:r>
            <a:r>
              <a:rPr lang="en-US" dirty="0" smtClean="0">
                <a:hlinkClick r:id="rId22"/>
              </a:rPr>
              <a:t>rusdorznak.ru/Uploads/Catalog/dorozhnye/preduprezhdayushchie/1.23.png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23"/>
              </a:rPr>
              <a:t>https://upload.wikimedia.org/wikipedia/commons/thumb/e/ec/Thailand_road_sign_%E0%B8%9A-52.svg/1200px-Thailand_road_sign_%</a:t>
            </a:r>
            <a:r>
              <a:rPr lang="en-US" dirty="0" smtClean="0">
                <a:hlinkClick r:id="rId23"/>
              </a:rPr>
              <a:t>E0%B8%9A-52.svg.png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24"/>
              </a:rPr>
              <a:t>https://</a:t>
            </a:r>
            <a:r>
              <a:rPr lang="en-US" dirty="0" smtClean="0">
                <a:hlinkClick r:id="rId24"/>
              </a:rPr>
              <a:t>upload.wikimedia.org/wikipedia/commons/thumb/3/33/Ontario_Rb-19.svg/1200px-Ontario_Rb-19.svg.png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25"/>
              </a:rPr>
              <a:t>https://</a:t>
            </a:r>
            <a:r>
              <a:rPr lang="en-US" dirty="0" smtClean="0">
                <a:hlinkClick r:id="rId25"/>
              </a:rPr>
              <a:t>dorznak196.ru/wp-content/uploads/2020/03/6.6.png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425315" y="6165304"/>
            <a:ext cx="611181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36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2. Существует </a:t>
            </a:r>
            <a:r>
              <a:rPr lang="ru-RU" sz="2400" b="1" dirty="0"/>
              <a:t>несколько видов пешеходных переходов. Выберите правильные названия из предложенных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085184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5085184"/>
            <a:ext cx="540060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340768"/>
            <a:ext cx="5400600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Водные, воздушные.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23728" y="5013176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</a:t>
            </a:r>
            <a:r>
              <a:rPr lang="ru-RU" b="1" dirty="0" smtClean="0">
                <a:solidFill>
                  <a:schemeClr val="tx1"/>
                </a:solidFill>
              </a:rPr>
              <a:t>аземные</a:t>
            </a:r>
            <a:r>
              <a:rPr lang="ru-RU" b="1" dirty="0">
                <a:solidFill>
                  <a:schemeClr val="tx1"/>
                </a:solidFill>
              </a:rPr>
              <a:t>, надземные, подземные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27679" y="1804174"/>
            <a:ext cx="259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Наводные, подводные.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4921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3. Как </a:t>
            </a:r>
            <a:r>
              <a:rPr lang="ru-RU" sz="2400" b="1" dirty="0"/>
              <a:t>переходят дорогу на перекрестке правильно</a:t>
            </a:r>
            <a:r>
              <a:rPr lang="ru-RU" sz="2400" b="1" dirty="0" smtClean="0"/>
              <a:t>?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Пока нет машин, быстро перебежать перекресток, чтобы не создавать помех для движущего </a:t>
            </a:r>
            <a:r>
              <a:rPr lang="ru-RU" sz="1600" b="1" dirty="0" smtClean="0">
                <a:solidFill>
                  <a:schemeClr val="tx1"/>
                </a:solidFill>
              </a:rPr>
              <a:t>транспорта.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085184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5085184"/>
            <a:ext cx="540060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1340768"/>
            <a:ext cx="5400600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Посмотрев налево, а на середине перекрестка посмотрев направо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267744" y="4149080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Строго по </a:t>
            </a:r>
            <a:r>
              <a:rPr lang="ru-RU" b="1" dirty="0">
                <a:solidFill>
                  <a:schemeClr val="tx1"/>
                </a:solidFill>
              </a:rPr>
              <a:t>линиям тротуаров или по обочинам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02209" y="508518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/>
              <a:t>Посмотрев направо, а на середине перекрестка посмотрев налево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2401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4. Представьте </a:t>
            </a:r>
            <a:r>
              <a:rPr lang="ru-RU" sz="2000" b="1" dirty="0"/>
              <a:t>ситуацию. Вы подошли к дороге, где нет ни пешеходного перехода, ни перекрестка, а вам нужно перейти на другую сторону. Как правильно поступить</a:t>
            </a:r>
            <a:r>
              <a:rPr lang="ru-RU" sz="2000" b="1" dirty="0" smtClean="0"/>
              <a:t>? 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085184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5085184"/>
            <a:ext cx="540060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340768"/>
            <a:ext cx="5400600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Посмотрев налево, а на середине перекрестка посмотрев направо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216855" y="2564904"/>
            <a:ext cx="5328592" cy="648072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ереходить </a:t>
            </a:r>
            <a:r>
              <a:rPr lang="ru-RU" b="1" dirty="0">
                <a:solidFill>
                  <a:schemeClr val="tx1"/>
                </a:solidFill>
              </a:rPr>
              <a:t>дорогу там, где она хорошо просматривается во все стороны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92819" y="4257962"/>
            <a:ext cx="496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Строго по линиям тротуаров или по обочинам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68656" y="5145466"/>
            <a:ext cx="5084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Посмотрев направо, а на середине перекрестка посмотрев налево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584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5. Расскажите </a:t>
            </a:r>
            <a:r>
              <a:rPr lang="ru-RU" sz="2400" b="1" dirty="0"/>
              <a:t>алгоритм действий при переходе дороги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628800"/>
            <a:ext cx="5112568" cy="1656184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Подойти к краю проезжей части. Посмотреть направо, если нет движущегося транспорта, начать движение до середины  проезжей части. Посмотреть налево, если нет движущегося транспорта, продолжить движение до конца проезжей части.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933057"/>
            <a:ext cx="5112568" cy="166431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340768"/>
            <a:ext cx="5400600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267744" y="4005064"/>
            <a:ext cx="5328592" cy="1512168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Подойти к краю проезжей части. Посмотреть налево, если нет движущегося транспорта, начать движение до середины проезжей части. Посмотреть направо, если нет движущегося транспорта, продолжить движение до конца проезжей части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6734"/>
            <a:ext cx="4538278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10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6624736" cy="10801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6. Какую </a:t>
            </a:r>
            <a:r>
              <a:rPr lang="ru-RU" sz="2400" b="1" dirty="0"/>
              <a:t>роль играет на проезжей части регулировщик</a:t>
            </a:r>
            <a:r>
              <a:rPr lang="ru-RU" sz="2400" b="1" dirty="0" smtClean="0"/>
              <a:t>?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628800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492896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356992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5112568" cy="72008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39552" y="1628800"/>
            <a:ext cx="2016224" cy="1296144"/>
          </a:xfrm>
          <a:prstGeom prst="wedgeEllipseCallout">
            <a:avLst>
              <a:gd name="adj1" fmla="val -37987"/>
              <a:gd name="adj2" fmla="val 858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 еще!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340768"/>
            <a:ext cx="5400600" cy="4536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Регулирует движение пешеходов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95736" y="1484784"/>
            <a:ext cx="5328592" cy="864096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Регулирует движение </a:t>
            </a:r>
            <a:r>
              <a:rPr lang="ru-RU" b="1" dirty="0">
                <a:solidFill>
                  <a:schemeClr val="tx1"/>
                </a:solidFill>
              </a:rPr>
              <a:t>пешеходов и транспортных средств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076650" y="3674897"/>
            <a:ext cx="2038037" cy="680736"/>
          </a:xfrm>
          <a:prstGeom prst="cloudCallout">
            <a:avLst>
              <a:gd name="adj1" fmla="val 36626"/>
              <a:gd name="adj2" fmla="val -16596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Молодец!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!!! ЗАГРУЗКИ\викторина ПДД\kisspng-traffic-light-road-signs-in-singapore-traffic-code-5afc2380cc7724.545117061526473600837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7"/>
          <a:stretch/>
        </p:blipFill>
        <p:spPr bwMode="auto">
          <a:xfrm>
            <a:off x="7253410" y="4336734"/>
            <a:ext cx="3441043" cy="25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94544" y="4294837"/>
            <a:ext cx="475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Регулирует движение транспортных средств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67542" y="2668270"/>
            <a:ext cx="323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Выполняет роль светофора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1716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466-so-slovom-pohvaly-cheloveka-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1512</Words>
  <Application>Microsoft Office PowerPoint</Application>
  <PresentationFormat>Экран (4:3)</PresentationFormat>
  <Paragraphs>330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Презентация PowerPoint</vt:lpstr>
      <vt:lpstr>Дорогой друг!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DEVICE</dc:creator>
  <cp:lastModifiedBy>Righov</cp:lastModifiedBy>
  <cp:revision>119</cp:revision>
  <dcterms:created xsi:type="dcterms:W3CDTF">2021-07-21T12:45:30Z</dcterms:created>
  <dcterms:modified xsi:type="dcterms:W3CDTF">2021-08-31T12:00:50Z</dcterms:modified>
</cp:coreProperties>
</file>